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Lst>
  <p:notesMasterIdLst>
    <p:notesMasterId r:id="rId5"/>
  </p:notesMasterIdLst>
  <p:sldIdLst>
    <p:sldId id="409" r:id="rId2"/>
    <p:sldId id="410" r:id="rId3"/>
    <p:sldId id="411" r:id="rId4"/>
  </p:sldIdLst>
  <p:sldSz cx="12192000" cy="6858000"/>
  <p:notesSz cx="6797675" cy="9926638"/>
  <p:defaultTextStyle>
    <a:defPPr>
      <a:defRPr lang="de-DE"/>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3884" userDrawn="1">
          <p15:clr>
            <a:srgbClr val="A4A3A4"/>
          </p15:clr>
        </p15:guide>
        <p15:guide id="2" pos="121" userDrawn="1">
          <p15:clr>
            <a:srgbClr val="A4A3A4"/>
          </p15:clr>
        </p15:guide>
        <p15:guide id="4" orient="horz" pos="686" userDrawn="1">
          <p15:clr>
            <a:srgbClr val="A4A3A4"/>
          </p15:clr>
        </p15:guide>
        <p15:guide id="5" pos="288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A5099"/>
    <a:srgbClr val="D2D5E1"/>
    <a:srgbClr val="C6CDD1"/>
    <a:srgbClr val="FCBD29"/>
    <a:srgbClr val="F7C447"/>
    <a:srgbClr val="EAC900"/>
    <a:srgbClr val="FEDC00"/>
    <a:srgbClr val="A6A6A6"/>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3BD7A8-035E-264B-8BE5-6E2E2DEA81CF}" v="229" dt="2024-02-14T11:27:21.748"/>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660B408-B3CF-4A94-85FC-2B1E0A45F4A2}" styleName="Dunkle Formatvorlage 2 - Akzent 1/Akz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367"/>
    <p:restoredTop sz="94694"/>
  </p:normalViewPr>
  <p:slideViewPr>
    <p:cSldViewPr snapToGrid="0">
      <p:cViewPr varScale="1">
        <p:scale>
          <a:sx n="150" d="100"/>
          <a:sy n="150" d="100"/>
        </p:scale>
        <p:origin x="438" y="120"/>
      </p:cViewPr>
      <p:guideLst>
        <p:guide orient="horz" pos="3884"/>
        <p:guide pos="121"/>
        <p:guide orient="horz" pos="686"/>
        <p:guide pos="288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1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0EF56CD1-CFF8-4DB5-8709-C88ECCC3F7A7}"/>
              </a:ext>
            </a:extLst>
          </p:cNvPr>
          <p:cNvSpPr>
            <a:spLocks noGrp="1"/>
          </p:cNvSpPr>
          <p:nvPr>
            <p:ph type="hdr" sz="quarter"/>
          </p:nvPr>
        </p:nvSpPr>
        <p:spPr>
          <a:xfrm>
            <a:off x="0" y="0"/>
            <a:ext cx="2945660" cy="498056"/>
          </a:xfrm>
          <a:prstGeom prst="rect">
            <a:avLst/>
          </a:prstGeom>
        </p:spPr>
        <p:txBody>
          <a:bodyPr vert="horz" lIns="95554" tIns="47777" rIns="95554" bIns="47777" rtlCol="0"/>
          <a:lstStyle>
            <a:lvl1pPr algn="l" eaLnBrk="1" fontAlgn="auto" hangingPunct="1">
              <a:spcBef>
                <a:spcPts val="0"/>
              </a:spcBef>
              <a:spcAft>
                <a:spcPts val="0"/>
              </a:spcAft>
              <a:defRPr sz="1300">
                <a:latin typeface="+mn-lt"/>
              </a:defRPr>
            </a:lvl1pPr>
          </a:lstStyle>
          <a:p>
            <a:pPr>
              <a:defRPr/>
            </a:pPr>
            <a:endParaRPr lang="de-DE"/>
          </a:p>
        </p:txBody>
      </p:sp>
      <p:sp>
        <p:nvSpPr>
          <p:cNvPr id="3" name="Datumsplatzhalter 2">
            <a:extLst>
              <a:ext uri="{FF2B5EF4-FFF2-40B4-BE49-F238E27FC236}">
                <a16:creationId xmlns:a16="http://schemas.microsoft.com/office/drawing/2014/main" id="{4EC81055-9AA8-446F-B8E6-E62F7FEEDDB5}"/>
              </a:ext>
            </a:extLst>
          </p:cNvPr>
          <p:cNvSpPr>
            <a:spLocks noGrp="1"/>
          </p:cNvSpPr>
          <p:nvPr>
            <p:ph type="dt" idx="1"/>
          </p:nvPr>
        </p:nvSpPr>
        <p:spPr>
          <a:xfrm>
            <a:off x="3850443" y="0"/>
            <a:ext cx="2945660" cy="498056"/>
          </a:xfrm>
          <a:prstGeom prst="rect">
            <a:avLst/>
          </a:prstGeom>
        </p:spPr>
        <p:txBody>
          <a:bodyPr vert="horz" lIns="95554" tIns="47777" rIns="95554" bIns="47777" rtlCol="0"/>
          <a:lstStyle>
            <a:lvl1pPr algn="r" eaLnBrk="1" fontAlgn="auto" hangingPunct="1">
              <a:spcBef>
                <a:spcPts val="0"/>
              </a:spcBef>
              <a:spcAft>
                <a:spcPts val="0"/>
              </a:spcAft>
              <a:defRPr sz="1300">
                <a:latin typeface="+mn-lt"/>
              </a:defRPr>
            </a:lvl1pPr>
          </a:lstStyle>
          <a:p>
            <a:pPr>
              <a:defRPr/>
            </a:pPr>
            <a:fld id="{9497298E-8EAC-446E-B85A-DB39174A9EDA}" type="datetimeFigureOut">
              <a:rPr lang="de-DE"/>
              <a:pPr>
                <a:defRPr/>
              </a:pPr>
              <a:t>01.03.2024</a:t>
            </a:fld>
            <a:endParaRPr lang="de-DE"/>
          </a:p>
        </p:txBody>
      </p:sp>
      <p:sp>
        <p:nvSpPr>
          <p:cNvPr id="4" name="Folienbildplatzhalter 3">
            <a:extLst>
              <a:ext uri="{FF2B5EF4-FFF2-40B4-BE49-F238E27FC236}">
                <a16:creationId xmlns:a16="http://schemas.microsoft.com/office/drawing/2014/main" id="{C74DF137-18AD-4806-9446-5F8EEC0E8104}"/>
              </a:ext>
            </a:extLst>
          </p:cNvPr>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5554" tIns="47777" rIns="95554" bIns="47777" rtlCol="0" anchor="ctr"/>
          <a:lstStyle/>
          <a:p>
            <a:pPr lvl="0"/>
            <a:endParaRPr lang="de-DE" noProof="0"/>
          </a:p>
        </p:txBody>
      </p:sp>
      <p:sp>
        <p:nvSpPr>
          <p:cNvPr id="5" name="Notizenplatzhalter 4">
            <a:extLst>
              <a:ext uri="{FF2B5EF4-FFF2-40B4-BE49-F238E27FC236}">
                <a16:creationId xmlns:a16="http://schemas.microsoft.com/office/drawing/2014/main" id="{CDB6CA6E-7BEC-4A35-8CC2-34685F81823C}"/>
              </a:ext>
            </a:extLst>
          </p:cNvPr>
          <p:cNvSpPr>
            <a:spLocks noGrp="1"/>
          </p:cNvSpPr>
          <p:nvPr>
            <p:ph type="body" sz="quarter" idx="3"/>
          </p:nvPr>
        </p:nvSpPr>
        <p:spPr>
          <a:xfrm>
            <a:off x="679768" y="4777195"/>
            <a:ext cx="5438140" cy="3908613"/>
          </a:xfrm>
          <a:prstGeom prst="rect">
            <a:avLst/>
          </a:prstGeom>
        </p:spPr>
        <p:txBody>
          <a:bodyPr vert="horz" lIns="95554" tIns="47777" rIns="95554" bIns="47777" rtlCol="0"/>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a:extLst>
              <a:ext uri="{FF2B5EF4-FFF2-40B4-BE49-F238E27FC236}">
                <a16:creationId xmlns:a16="http://schemas.microsoft.com/office/drawing/2014/main" id="{BD42CCA9-F806-43A2-B3F6-06BF08BE1C30}"/>
              </a:ext>
            </a:extLst>
          </p:cNvPr>
          <p:cNvSpPr>
            <a:spLocks noGrp="1"/>
          </p:cNvSpPr>
          <p:nvPr>
            <p:ph type="ftr" sz="quarter" idx="4"/>
          </p:nvPr>
        </p:nvSpPr>
        <p:spPr>
          <a:xfrm>
            <a:off x="0" y="9428584"/>
            <a:ext cx="2945660" cy="498054"/>
          </a:xfrm>
          <a:prstGeom prst="rect">
            <a:avLst/>
          </a:prstGeom>
        </p:spPr>
        <p:txBody>
          <a:bodyPr vert="horz" lIns="95554" tIns="47777" rIns="95554" bIns="47777" rtlCol="0" anchor="b"/>
          <a:lstStyle>
            <a:lvl1pPr algn="l" eaLnBrk="1" fontAlgn="auto" hangingPunct="1">
              <a:spcBef>
                <a:spcPts val="0"/>
              </a:spcBef>
              <a:spcAft>
                <a:spcPts val="0"/>
              </a:spcAft>
              <a:defRPr sz="1300">
                <a:latin typeface="+mn-lt"/>
              </a:defRPr>
            </a:lvl1pPr>
          </a:lstStyle>
          <a:p>
            <a:pPr>
              <a:defRPr/>
            </a:pPr>
            <a:endParaRPr lang="de-DE"/>
          </a:p>
        </p:txBody>
      </p:sp>
      <p:sp>
        <p:nvSpPr>
          <p:cNvPr id="7" name="Foliennummernplatzhalter 6">
            <a:extLst>
              <a:ext uri="{FF2B5EF4-FFF2-40B4-BE49-F238E27FC236}">
                <a16:creationId xmlns:a16="http://schemas.microsoft.com/office/drawing/2014/main" id="{29D46EBD-7CB9-474B-A0E7-2CC6BCBAFE7E}"/>
              </a:ext>
            </a:extLst>
          </p:cNvPr>
          <p:cNvSpPr>
            <a:spLocks noGrp="1"/>
          </p:cNvSpPr>
          <p:nvPr>
            <p:ph type="sldNum" sz="quarter" idx="5"/>
          </p:nvPr>
        </p:nvSpPr>
        <p:spPr>
          <a:xfrm>
            <a:off x="3850443" y="9428584"/>
            <a:ext cx="2945660" cy="498054"/>
          </a:xfrm>
          <a:prstGeom prst="rect">
            <a:avLst/>
          </a:prstGeom>
        </p:spPr>
        <p:txBody>
          <a:bodyPr vert="horz" wrap="square" lIns="95554" tIns="47777" rIns="95554" bIns="47777" numCol="1" anchor="b" anchorCtr="0" compatLnSpc="1">
            <a:prstTxWarp prst="textNoShape">
              <a:avLst/>
            </a:prstTxWarp>
          </a:bodyPr>
          <a:lstStyle>
            <a:lvl1pPr algn="r" eaLnBrk="1" hangingPunct="1">
              <a:defRPr sz="1300"/>
            </a:lvl1pPr>
          </a:lstStyle>
          <a:p>
            <a:fld id="{CB7BEB76-DDCB-428D-8D56-8DF2A5536EF3}" type="slidenum">
              <a:rPr lang="de-DE" altLang="de-DE"/>
              <a:pPr/>
              <a:t>‹Nr.›</a:t>
            </a:fld>
            <a:endParaRPr lang="de-DE" altLang="de-DE"/>
          </a:p>
        </p:txBody>
      </p:sp>
    </p:spTree>
    <p:extLst>
      <p:ext uri="{BB962C8B-B14F-4D97-AF65-F5344CB8AC3E}">
        <p14:creationId xmlns:p14="http://schemas.microsoft.com/office/powerpoint/2010/main" val="124654113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CB7BEB76-DDCB-428D-8D56-8DF2A5536EF3}" type="slidenum">
              <a:rPr lang="de-DE" altLang="de-DE" smtClean="0"/>
              <a:pPr/>
              <a:t>1</a:t>
            </a:fld>
            <a:endParaRPr lang="de-DE" altLang="de-DE"/>
          </a:p>
        </p:txBody>
      </p:sp>
    </p:spTree>
    <p:extLst>
      <p:ext uri="{BB962C8B-B14F-4D97-AF65-F5344CB8AC3E}">
        <p14:creationId xmlns:p14="http://schemas.microsoft.com/office/powerpoint/2010/main" val="1225788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F66A91-E904-913F-EF3E-4EBF470F736F}"/>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90937F36-DEC1-CE2F-D69B-F62750E09C72}"/>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EC3AF5FD-A603-FAAC-C377-B4F5D5AD9480}"/>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BE08B765-BC75-247D-2EF0-E1E0D6BDE986}"/>
              </a:ext>
            </a:extLst>
          </p:cNvPr>
          <p:cNvSpPr>
            <a:spLocks noGrp="1"/>
          </p:cNvSpPr>
          <p:nvPr>
            <p:ph type="sldNum" sz="quarter" idx="5"/>
          </p:nvPr>
        </p:nvSpPr>
        <p:spPr/>
        <p:txBody>
          <a:bodyPr/>
          <a:lstStyle/>
          <a:p>
            <a:fld id="{CB7BEB76-DDCB-428D-8D56-8DF2A5536EF3}" type="slidenum">
              <a:rPr lang="de-DE" altLang="de-DE" smtClean="0"/>
              <a:pPr/>
              <a:t>2</a:t>
            </a:fld>
            <a:endParaRPr lang="de-DE" altLang="de-DE"/>
          </a:p>
        </p:txBody>
      </p:sp>
    </p:spTree>
    <p:extLst>
      <p:ext uri="{BB962C8B-B14F-4D97-AF65-F5344CB8AC3E}">
        <p14:creationId xmlns:p14="http://schemas.microsoft.com/office/powerpoint/2010/main" val="32594259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F6795E-84DA-706B-0A3D-D8FB658E477D}"/>
            </a:ext>
          </a:extLst>
        </p:cNvPr>
        <p:cNvGrpSpPr/>
        <p:nvPr/>
      </p:nvGrpSpPr>
      <p:grpSpPr>
        <a:xfrm>
          <a:off x="0" y="0"/>
          <a:ext cx="0" cy="0"/>
          <a:chOff x="0" y="0"/>
          <a:chExt cx="0" cy="0"/>
        </a:xfrm>
      </p:grpSpPr>
      <p:sp>
        <p:nvSpPr>
          <p:cNvPr id="2" name="Folienbildplatzhalter 1">
            <a:extLst>
              <a:ext uri="{FF2B5EF4-FFF2-40B4-BE49-F238E27FC236}">
                <a16:creationId xmlns:a16="http://schemas.microsoft.com/office/drawing/2014/main" id="{B3A0D8A4-8AA8-776A-5E46-4C451DD78018}"/>
              </a:ext>
            </a:extLst>
          </p:cNvPr>
          <p:cNvSpPr>
            <a:spLocks noGrp="1" noRot="1" noChangeAspect="1"/>
          </p:cNvSpPr>
          <p:nvPr>
            <p:ph type="sldImg"/>
          </p:nvPr>
        </p:nvSpPr>
        <p:spPr/>
      </p:sp>
      <p:sp>
        <p:nvSpPr>
          <p:cNvPr id="3" name="Notizenplatzhalter 2">
            <a:extLst>
              <a:ext uri="{FF2B5EF4-FFF2-40B4-BE49-F238E27FC236}">
                <a16:creationId xmlns:a16="http://schemas.microsoft.com/office/drawing/2014/main" id="{0DB96E98-DD37-CD4A-5276-8D76970BAB3A}"/>
              </a:ext>
            </a:extLst>
          </p:cNvPr>
          <p:cNvSpPr>
            <a:spLocks noGrp="1"/>
          </p:cNvSpPr>
          <p:nvPr>
            <p:ph type="body" idx="1"/>
          </p:nvPr>
        </p:nvSpPr>
        <p:spPr/>
        <p:txBody>
          <a:bodyPr/>
          <a:lstStyle/>
          <a:p>
            <a:endParaRPr lang="de-DE" dirty="0"/>
          </a:p>
        </p:txBody>
      </p:sp>
      <p:sp>
        <p:nvSpPr>
          <p:cNvPr id="4" name="Foliennummernplatzhalter 3">
            <a:extLst>
              <a:ext uri="{FF2B5EF4-FFF2-40B4-BE49-F238E27FC236}">
                <a16:creationId xmlns:a16="http://schemas.microsoft.com/office/drawing/2014/main" id="{F0C638E2-B887-8DA2-5462-A0B340B6DCB9}"/>
              </a:ext>
            </a:extLst>
          </p:cNvPr>
          <p:cNvSpPr>
            <a:spLocks noGrp="1"/>
          </p:cNvSpPr>
          <p:nvPr>
            <p:ph type="sldNum" sz="quarter" idx="5"/>
          </p:nvPr>
        </p:nvSpPr>
        <p:spPr/>
        <p:txBody>
          <a:bodyPr/>
          <a:lstStyle/>
          <a:p>
            <a:fld id="{CB7BEB76-DDCB-428D-8D56-8DF2A5536EF3}" type="slidenum">
              <a:rPr lang="de-DE" altLang="de-DE" smtClean="0"/>
              <a:pPr/>
              <a:t>3</a:t>
            </a:fld>
            <a:endParaRPr lang="de-DE" altLang="de-DE"/>
          </a:p>
        </p:txBody>
      </p:sp>
    </p:spTree>
    <p:extLst>
      <p:ext uri="{BB962C8B-B14F-4D97-AF65-F5344CB8AC3E}">
        <p14:creationId xmlns:p14="http://schemas.microsoft.com/office/powerpoint/2010/main" val="2630928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4" name="Titelplatzhalter 1">
            <a:extLst>
              <a:ext uri="{FF2B5EF4-FFF2-40B4-BE49-F238E27FC236}">
                <a16:creationId xmlns:a16="http://schemas.microsoft.com/office/drawing/2014/main" id="{3EBF6680-D59B-224D-3B87-751F418E9813}"/>
              </a:ext>
            </a:extLst>
          </p:cNvPr>
          <p:cNvSpPr>
            <a:spLocks noGrp="1"/>
          </p:cNvSpPr>
          <p:nvPr>
            <p:ph type="title"/>
          </p:nvPr>
        </p:nvSpPr>
        <p:spPr>
          <a:xfrm>
            <a:off x="581192" y="333739"/>
            <a:ext cx="11029615" cy="610740"/>
          </a:xfrm>
          <a:prstGeom prst="rect">
            <a:avLst/>
          </a:prstGeom>
        </p:spPr>
        <p:txBody>
          <a:bodyPr vert="horz" lIns="91440" tIns="45720" rIns="91440" bIns="45720" rtlCol="0" anchor="b">
            <a:normAutofit/>
          </a:bodyPr>
          <a:lstStyle/>
          <a:p>
            <a:pPr rtl="0"/>
            <a:r>
              <a:rPr lang="de"/>
              <a:t>Titelmasterformat durch Klicken bearbeiten</a:t>
            </a:r>
            <a:endParaRPr lang="en-US"/>
          </a:p>
        </p:txBody>
      </p:sp>
      <p:sp>
        <p:nvSpPr>
          <p:cNvPr id="5" name="Textplatzhalter 2">
            <a:extLst>
              <a:ext uri="{FF2B5EF4-FFF2-40B4-BE49-F238E27FC236}">
                <a16:creationId xmlns:a16="http://schemas.microsoft.com/office/drawing/2014/main" id="{A9B17092-0A26-BF53-3C09-9011F5B87860}"/>
              </a:ext>
            </a:extLst>
          </p:cNvPr>
          <p:cNvSpPr>
            <a:spLocks noGrp="1"/>
          </p:cNvSpPr>
          <p:nvPr>
            <p:ph idx="1"/>
          </p:nvPr>
        </p:nvSpPr>
        <p:spPr>
          <a:xfrm>
            <a:off x="581192" y="1389648"/>
            <a:ext cx="11029616" cy="4415589"/>
          </a:xfrm>
          <a:prstGeom prst="rect">
            <a:avLst/>
          </a:prstGeom>
        </p:spPr>
        <p:txBody>
          <a:bodyPr vert="horz" lIns="91440" tIns="45720" rIns="91440" bIns="45720" rtlCol="0" anchor="ctr">
            <a:normAutofit/>
          </a:bodyPr>
          <a:lstStyle/>
          <a:p>
            <a:pPr lvl="0" rtl="0"/>
            <a:r>
              <a:rPr lang="de"/>
              <a:t>Textmasterformate durch Klicken bearbeiten</a:t>
            </a:r>
          </a:p>
          <a:p>
            <a:pPr lvl="1" rtl="0"/>
            <a:r>
              <a:rPr lang="de"/>
              <a:t>Zweite Ebene</a:t>
            </a:r>
          </a:p>
          <a:p>
            <a:pPr lvl="2" rtl="0"/>
            <a:r>
              <a:rPr lang="de"/>
              <a:t>Dritte Ebene</a:t>
            </a:r>
          </a:p>
          <a:p>
            <a:pPr lvl="3" rtl="0"/>
            <a:r>
              <a:rPr lang="de"/>
              <a:t>Vierte Ebene</a:t>
            </a:r>
          </a:p>
          <a:p>
            <a:pPr lvl="4" rtl="0"/>
            <a:r>
              <a:rPr lang="de"/>
              <a:t>Fünfte Ebene</a:t>
            </a:r>
            <a:endParaRPr lang="en-US"/>
          </a:p>
        </p:txBody>
      </p:sp>
    </p:spTree>
    <p:extLst>
      <p:ext uri="{BB962C8B-B14F-4D97-AF65-F5344CB8AC3E}">
        <p14:creationId xmlns:p14="http://schemas.microsoft.com/office/powerpoint/2010/main" val="221535555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4" name="Titelplatzhalter 1">
            <a:extLst>
              <a:ext uri="{FF2B5EF4-FFF2-40B4-BE49-F238E27FC236}">
                <a16:creationId xmlns:a16="http://schemas.microsoft.com/office/drawing/2014/main" id="{279D89AD-6ED7-D90E-3E79-86993FE1E314}"/>
              </a:ext>
            </a:extLst>
          </p:cNvPr>
          <p:cNvSpPr>
            <a:spLocks noGrp="1"/>
          </p:cNvSpPr>
          <p:nvPr>
            <p:ph type="title"/>
          </p:nvPr>
        </p:nvSpPr>
        <p:spPr>
          <a:xfrm>
            <a:off x="581192" y="333739"/>
            <a:ext cx="11029616" cy="610740"/>
          </a:xfrm>
          <a:prstGeom prst="rect">
            <a:avLst/>
          </a:prstGeom>
        </p:spPr>
        <p:txBody>
          <a:bodyPr vert="horz" lIns="91440" tIns="45720" rIns="91440" bIns="45720" rtlCol="0" anchor="b">
            <a:normAutofit/>
          </a:bodyPr>
          <a:lstStyle/>
          <a:p>
            <a:pPr rtl="0"/>
            <a:r>
              <a:rPr lang="de"/>
              <a:t>Titelmasterformat durch Klicken bearbeiten</a:t>
            </a:r>
            <a:endParaRPr lang="en-US"/>
          </a:p>
        </p:txBody>
      </p:sp>
      <p:sp>
        <p:nvSpPr>
          <p:cNvPr id="5" name="Textplatzhalter 2">
            <a:extLst>
              <a:ext uri="{FF2B5EF4-FFF2-40B4-BE49-F238E27FC236}">
                <a16:creationId xmlns:a16="http://schemas.microsoft.com/office/drawing/2014/main" id="{EA19363E-AFFB-A663-C50C-AB8C417C9A75}"/>
              </a:ext>
            </a:extLst>
          </p:cNvPr>
          <p:cNvSpPr>
            <a:spLocks noGrp="1"/>
          </p:cNvSpPr>
          <p:nvPr>
            <p:ph idx="1"/>
          </p:nvPr>
        </p:nvSpPr>
        <p:spPr>
          <a:xfrm>
            <a:off x="581192" y="1389648"/>
            <a:ext cx="11029616" cy="4415589"/>
          </a:xfrm>
          <a:prstGeom prst="rect">
            <a:avLst/>
          </a:prstGeom>
        </p:spPr>
        <p:txBody>
          <a:bodyPr vert="horz" lIns="91440" tIns="45720" rIns="91440" bIns="45720" rtlCol="0" anchor="ctr">
            <a:normAutofit/>
          </a:bodyPr>
          <a:lstStyle/>
          <a:p>
            <a:pPr lvl="0" rtl="0"/>
            <a:r>
              <a:rPr lang="de"/>
              <a:t>Textmasterformate durch Klicken bearbeiten</a:t>
            </a:r>
          </a:p>
          <a:p>
            <a:pPr lvl="1" rtl="0"/>
            <a:r>
              <a:rPr lang="de"/>
              <a:t>Zweite Ebene</a:t>
            </a:r>
          </a:p>
          <a:p>
            <a:pPr lvl="2" rtl="0"/>
            <a:r>
              <a:rPr lang="de"/>
              <a:t>Dritte Ebene</a:t>
            </a:r>
          </a:p>
          <a:p>
            <a:pPr lvl="3" rtl="0"/>
            <a:r>
              <a:rPr lang="de"/>
              <a:t>Vierte Ebene</a:t>
            </a:r>
          </a:p>
          <a:p>
            <a:pPr lvl="4" rtl="0"/>
            <a:r>
              <a:rPr lang="de"/>
              <a:t>Fünfte Ebene</a:t>
            </a:r>
            <a:endParaRPr lang="en-US"/>
          </a:p>
        </p:txBody>
      </p:sp>
    </p:spTree>
    <p:extLst>
      <p:ext uri="{BB962C8B-B14F-4D97-AF65-F5344CB8AC3E}">
        <p14:creationId xmlns:p14="http://schemas.microsoft.com/office/powerpoint/2010/main" val="40676391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Zwei Inhalte">
    <p:spTree>
      <p:nvGrpSpPr>
        <p:cNvPr id="1" name=""/>
        <p:cNvGrpSpPr/>
        <p:nvPr/>
      </p:nvGrpSpPr>
      <p:grpSpPr>
        <a:xfrm>
          <a:off x="0" y="0"/>
          <a:ext cx="0" cy="0"/>
          <a:chOff x="0" y="0"/>
          <a:chExt cx="0" cy="0"/>
        </a:xfrm>
      </p:grpSpPr>
      <p:sp>
        <p:nvSpPr>
          <p:cNvPr id="8" name="Titel 7"/>
          <p:cNvSpPr>
            <a:spLocks noGrp="1"/>
          </p:cNvSpPr>
          <p:nvPr>
            <p:ph type="title"/>
          </p:nvPr>
        </p:nvSpPr>
        <p:spPr>
          <a:xfrm>
            <a:off x="155575" y="375503"/>
            <a:ext cx="11880849" cy="850047"/>
          </a:xfrm>
        </p:spPr>
        <p:txBody>
          <a:bodyPr rtlCol="0"/>
          <a:lstStyle>
            <a:lvl1pPr>
              <a:defRPr>
                <a:latin typeface="Calibri" panose="020F0502020204030204" pitchFamily="34" charset="0"/>
                <a:cs typeface="Calibri" panose="020F0502020204030204" pitchFamily="34" charset="0"/>
              </a:defRPr>
            </a:lvl1pPr>
          </a:lstStyle>
          <a:p>
            <a:pPr rtl="0"/>
            <a:r>
              <a:rPr lang="de-DE"/>
              <a:t>Mastertitelformat bearbeiten</a:t>
            </a:r>
            <a:endParaRPr lang="en-US"/>
          </a:p>
        </p:txBody>
      </p:sp>
      <p:sp>
        <p:nvSpPr>
          <p:cNvPr id="3" name="Inhaltsplatzhalter 2"/>
          <p:cNvSpPr>
            <a:spLocks noGrp="1"/>
          </p:cNvSpPr>
          <p:nvPr>
            <p:ph sz="half" idx="1" hasCustomPrompt="1"/>
          </p:nvPr>
        </p:nvSpPr>
        <p:spPr>
          <a:xfrm>
            <a:off x="155575" y="1449387"/>
            <a:ext cx="5581441" cy="4751387"/>
          </a:xfrm>
        </p:spPr>
        <p:txBody>
          <a:bodyPr lIns="180000" tIns="360000" rIns="180000" rtlCol="0"/>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rtl="0"/>
            <a:r>
              <a:rPr lang="de-DE" err="1"/>
              <a:t>Mastertextfomat</a:t>
            </a:r>
            <a:r>
              <a:rPr lang="de-DE"/>
              <a:t> bearbeiten</a:t>
            </a:r>
          </a:p>
          <a:p>
            <a:pPr lvl="1" rtl="0"/>
            <a:r>
              <a:rPr lang="de-DE"/>
              <a:t>Zweite Ebene</a:t>
            </a:r>
          </a:p>
          <a:p>
            <a:pPr lvl="2" rtl="0"/>
            <a:r>
              <a:rPr lang="de-DE"/>
              <a:t>Dritte Ebene</a:t>
            </a:r>
          </a:p>
          <a:p>
            <a:pPr lvl="3" rtl="0"/>
            <a:r>
              <a:rPr lang="de-DE"/>
              <a:t>Vierte Ebene</a:t>
            </a:r>
          </a:p>
          <a:p>
            <a:pPr lvl="4" rtl="0"/>
            <a:r>
              <a:rPr lang="de-DE"/>
              <a:t>Fünfte Ebene</a:t>
            </a:r>
            <a:endParaRPr lang="en-US"/>
          </a:p>
        </p:txBody>
      </p:sp>
      <p:sp>
        <p:nvSpPr>
          <p:cNvPr id="4" name="Inhaltsplatzhalter 3"/>
          <p:cNvSpPr>
            <a:spLocks noGrp="1"/>
          </p:cNvSpPr>
          <p:nvPr>
            <p:ph sz="half" idx="2"/>
          </p:nvPr>
        </p:nvSpPr>
        <p:spPr>
          <a:xfrm>
            <a:off x="6515944" y="1449387"/>
            <a:ext cx="5520480" cy="4751388"/>
          </a:xfrm>
        </p:spPr>
        <p:txBody>
          <a:bodyPr lIns="180000" tIns="360000" rIns="180000" bIns="180000" rtlCol="0"/>
          <a:lstStyle>
            <a:lvl1pPr>
              <a:defRPr>
                <a:latin typeface="Calibri" panose="020F0502020204030204" pitchFamily="34" charset="0"/>
                <a:cs typeface="Calibri" panose="020F0502020204030204" pitchFamily="34" charset="0"/>
              </a:defRPr>
            </a:lvl1pPr>
            <a:lvl2pPr>
              <a:defRPr>
                <a:latin typeface="Calibri" panose="020F0502020204030204" pitchFamily="34" charset="0"/>
                <a:cs typeface="Calibri" panose="020F0502020204030204" pitchFamily="34" charset="0"/>
              </a:defRPr>
            </a:lvl2pPr>
            <a:lvl3pPr>
              <a:defRPr>
                <a:latin typeface="Calibri" panose="020F0502020204030204" pitchFamily="34" charset="0"/>
                <a:cs typeface="Calibri" panose="020F0502020204030204" pitchFamily="34" charset="0"/>
              </a:defRPr>
            </a:lvl3pPr>
            <a:lvl4pPr>
              <a:defRPr>
                <a:latin typeface="Calibri" panose="020F0502020204030204" pitchFamily="34" charset="0"/>
                <a:cs typeface="Calibri" panose="020F0502020204030204" pitchFamily="34" charset="0"/>
              </a:defRPr>
            </a:lvl4pPr>
            <a:lvl5pPr>
              <a:defRPr>
                <a:latin typeface="Calibri" panose="020F0502020204030204" pitchFamily="34" charset="0"/>
                <a:cs typeface="Calibri" panose="020F0502020204030204" pitchFamily="34" charset="0"/>
              </a:defRPr>
            </a:lvl5pPr>
          </a:lstStyle>
          <a:p>
            <a:pPr lvl="0" rtl="0"/>
            <a:r>
              <a:rPr lang="de-DE"/>
              <a:t>Mastertextformat bearbeiten</a:t>
            </a:r>
          </a:p>
          <a:p>
            <a:pPr lvl="1" rtl="0"/>
            <a:r>
              <a:rPr lang="de-DE"/>
              <a:t>Zweite Ebene</a:t>
            </a:r>
          </a:p>
          <a:p>
            <a:pPr lvl="2" rtl="0"/>
            <a:r>
              <a:rPr lang="de-DE"/>
              <a:t>Dritte Ebene</a:t>
            </a:r>
          </a:p>
          <a:p>
            <a:pPr lvl="3" rtl="0"/>
            <a:r>
              <a:rPr lang="de-DE"/>
              <a:t>Vierte Ebene</a:t>
            </a:r>
          </a:p>
          <a:p>
            <a:pPr lvl="4" rtl="0"/>
            <a:r>
              <a:rPr lang="de-DE"/>
              <a:t>Fünfte Ebene</a:t>
            </a:r>
            <a:endParaRPr lang="en-US"/>
          </a:p>
        </p:txBody>
      </p:sp>
      <p:sp>
        <p:nvSpPr>
          <p:cNvPr id="5" name="Datumsplatzhalter 3">
            <a:extLst>
              <a:ext uri="{FF2B5EF4-FFF2-40B4-BE49-F238E27FC236}">
                <a16:creationId xmlns:a16="http://schemas.microsoft.com/office/drawing/2014/main" id="{B6696697-6297-0C11-7FFB-E60BE097944C}"/>
              </a:ext>
            </a:extLst>
          </p:cNvPr>
          <p:cNvSpPr>
            <a:spLocks noGrp="1"/>
          </p:cNvSpPr>
          <p:nvPr>
            <p:ph type="dt" sz="half" idx="10"/>
          </p:nvPr>
        </p:nvSpPr>
        <p:spPr>
          <a:xfrm>
            <a:off x="8218426" y="6446838"/>
            <a:ext cx="2584850" cy="365125"/>
          </a:xfrm>
        </p:spPr>
        <p:txBody>
          <a:bodyPr rtlCol="0"/>
          <a:lstStyle/>
          <a:p>
            <a:pPr rtl="0"/>
            <a:fld id="{D058F8EF-9461-4DB5-8DE8-65F0C8AF5E0D}" type="datetime1">
              <a:rPr lang="de-DE" smtClean="0"/>
              <a:t>01.03.2024</a:t>
            </a:fld>
            <a:endParaRPr lang="en-US"/>
          </a:p>
        </p:txBody>
      </p:sp>
      <p:sp>
        <p:nvSpPr>
          <p:cNvPr id="6" name="Fußzeilenplatzhalter 4">
            <a:extLst>
              <a:ext uri="{FF2B5EF4-FFF2-40B4-BE49-F238E27FC236}">
                <a16:creationId xmlns:a16="http://schemas.microsoft.com/office/drawing/2014/main" id="{B3CC19F4-760D-E156-3A73-00884E3DBA7D}"/>
              </a:ext>
            </a:extLst>
          </p:cNvPr>
          <p:cNvSpPr>
            <a:spLocks noGrp="1"/>
          </p:cNvSpPr>
          <p:nvPr>
            <p:ph type="ftr" sz="quarter" idx="11"/>
          </p:nvPr>
        </p:nvSpPr>
        <p:spPr>
          <a:xfrm>
            <a:off x="155575" y="6446838"/>
            <a:ext cx="7759966" cy="365125"/>
          </a:xfrm>
        </p:spPr>
        <p:txBody>
          <a:bodyPr rtlCol="0"/>
          <a:lstStyle/>
          <a:p>
            <a:r>
              <a:rPr lang="en-US"/>
              <a:t>© Hanebutt GmbH</a:t>
            </a:r>
          </a:p>
        </p:txBody>
      </p:sp>
      <p:sp>
        <p:nvSpPr>
          <p:cNvPr id="7" name="Foliennummernplatzhalter 5">
            <a:extLst>
              <a:ext uri="{FF2B5EF4-FFF2-40B4-BE49-F238E27FC236}">
                <a16:creationId xmlns:a16="http://schemas.microsoft.com/office/drawing/2014/main" id="{4BF5A951-F8B1-A623-F300-205ABEF21C3F}"/>
              </a:ext>
            </a:extLst>
          </p:cNvPr>
          <p:cNvSpPr>
            <a:spLocks noGrp="1"/>
          </p:cNvSpPr>
          <p:nvPr>
            <p:ph type="sldNum" sz="quarter" idx="12"/>
          </p:nvPr>
        </p:nvSpPr>
        <p:spPr>
          <a:xfrm>
            <a:off x="10993581" y="6446838"/>
            <a:ext cx="1042843" cy="365125"/>
          </a:xfrm>
        </p:spPr>
        <p:txBody>
          <a:bodyPr rtlCol="0"/>
          <a:lstStyle/>
          <a:p>
            <a:pPr rtl="0"/>
            <a:fld id="{3A98EE3D-8CD1-4C3F-BD1C-C98C9596463C}" type="slidenum">
              <a:rPr lang="en-US" smtClean="0"/>
              <a:t>‹Nr.›</a:t>
            </a:fld>
            <a:endParaRPr lang="en-US"/>
          </a:p>
        </p:txBody>
      </p:sp>
    </p:spTree>
    <p:extLst>
      <p:ext uri="{BB962C8B-B14F-4D97-AF65-F5344CB8AC3E}">
        <p14:creationId xmlns:p14="http://schemas.microsoft.com/office/powerpoint/2010/main" val="388748756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581192" y="333739"/>
            <a:ext cx="11029615" cy="610740"/>
          </a:xfrm>
          <a:prstGeom prst="rect">
            <a:avLst/>
          </a:prstGeom>
        </p:spPr>
        <p:txBody>
          <a:bodyPr vert="horz" lIns="91440" tIns="45720" rIns="91440" bIns="45720" rtlCol="0" anchor="b">
            <a:normAutofit/>
          </a:bodyPr>
          <a:lstStyle/>
          <a:p>
            <a:pPr rtl="0"/>
            <a:r>
              <a:rPr lang="de"/>
              <a:t>Titelmasterformat durch Klicken bearbeiten</a:t>
            </a:r>
            <a:endParaRPr lang="en-US"/>
          </a:p>
        </p:txBody>
      </p:sp>
      <p:sp>
        <p:nvSpPr>
          <p:cNvPr id="3" name="Textplatzhalter 2"/>
          <p:cNvSpPr>
            <a:spLocks noGrp="1"/>
          </p:cNvSpPr>
          <p:nvPr>
            <p:ph type="body" idx="1"/>
          </p:nvPr>
        </p:nvSpPr>
        <p:spPr>
          <a:xfrm>
            <a:off x="581192" y="1389648"/>
            <a:ext cx="11029616" cy="4415589"/>
          </a:xfrm>
          <a:prstGeom prst="rect">
            <a:avLst/>
          </a:prstGeom>
        </p:spPr>
        <p:txBody>
          <a:bodyPr vert="horz" lIns="91440" tIns="45720" rIns="91440" bIns="45720" rtlCol="0" anchor="ctr">
            <a:normAutofit/>
          </a:bodyPr>
          <a:lstStyle/>
          <a:p>
            <a:pPr lvl="0" rtl="0"/>
            <a:r>
              <a:rPr lang="de"/>
              <a:t>Textmasterformate durch Klicken bearbeiten</a:t>
            </a:r>
          </a:p>
          <a:p>
            <a:pPr lvl="1" rtl="0"/>
            <a:r>
              <a:rPr lang="de"/>
              <a:t>Zweite Ebene</a:t>
            </a:r>
          </a:p>
          <a:p>
            <a:pPr lvl="2" rtl="0"/>
            <a:r>
              <a:rPr lang="de"/>
              <a:t>Dritte Ebene</a:t>
            </a:r>
          </a:p>
          <a:p>
            <a:pPr lvl="3" rtl="0"/>
            <a:r>
              <a:rPr lang="de"/>
              <a:t>Vierte Ebene</a:t>
            </a:r>
          </a:p>
          <a:p>
            <a:pPr lvl="4" rtl="0"/>
            <a:r>
              <a:rPr lang="de"/>
              <a:t>Fünfte Ebene</a:t>
            </a:r>
            <a:endParaRPr lang="en-US"/>
          </a:p>
        </p:txBody>
      </p:sp>
      <p:pic>
        <p:nvPicPr>
          <p:cNvPr id="8" name="Grafik 7">
            <a:extLst>
              <a:ext uri="{FF2B5EF4-FFF2-40B4-BE49-F238E27FC236}">
                <a16:creationId xmlns:a16="http://schemas.microsoft.com/office/drawing/2014/main" id="{EF43BD14-57CF-483B-AD51-4D91EB844BAA}"/>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t="13568"/>
          <a:stretch/>
        </p:blipFill>
        <p:spPr>
          <a:xfrm>
            <a:off x="10936502" y="6303599"/>
            <a:ext cx="674306" cy="365125"/>
          </a:xfrm>
          <a:prstGeom prst="rect">
            <a:avLst/>
          </a:prstGeom>
        </p:spPr>
      </p:pic>
    </p:spTree>
    <p:extLst>
      <p:ext uri="{BB962C8B-B14F-4D97-AF65-F5344CB8AC3E}">
        <p14:creationId xmlns:p14="http://schemas.microsoft.com/office/powerpoint/2010/main" val="3672366542"/>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Lst>
  <p:hf sldNum="0" hdr="0" ftr="0"/>
  <p:txStyles>
    <p:titleStyle>
      <a:lvl1pPr algn="l" defTabSz="457200" rtl="0" eaLnBrk="1" latinLnBrk="0" hangingPunct="1">
        <a:lnSpc>
          <a:spcPct val="100000"/>
        </a:lnSpc>
        <a:spcBef>
          <a:spcPct val="0"/>
        </a:spcBef>
        <a:buNone/>
        <a:defRPr sz="3200" b="1" kern="1200" cap="all">
          <a:solidFill>
            <a:schemeClr val="tx1">
              <a:lumMod val="75000"/>
              <a:lumOff val="25000"/>
            </a:schemeClr>
          </a:solidFill>
          <a:latin typeface="Arial" panose="020B0604020202020204" pitchFamily="34" charset="0"/>
          <a:ea typeface="+mj-ea"/>
          <a:cs typeface="Arial" panose="020B060402020202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Arial" panose="020B0604020202020204" pitchFamily="34" charset="0"/>
          <a:ea typeface="+mn-ea"/>
          <a:cs typeface="Arial" panose="020B0604020202020204" pitchFamily="34" charset="0"/>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Arial" panose="020B0604020202020204" pitchFamily="34" charset="0"/>
          <a:ea typeface="+mn-ea"/>
          <a:cs typeface="Arial" panose="020B0604020202020204" pitchFamily="34" charset="0"/>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Arial" panose="020B0604020202020204" pitchFamily="34" charset="0"/>
          <a:ea typeface="+mn-ea"/>
          <a:cs typeface="Arial" panose="020B0604020202020204" pitchFamily="34" charset="0"/>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Arial" panose="020B0604020202020204" pitchFamily="34" charset="0"/>
          <a:ea typeface="+mn-ea"/>
          <a:cs typeface="Arial" panose="020B0604020202020204" pitchFamily="34" charset="0"/>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Arial" panose="020B0604020202020204" pitchFamily="34" charset="0"/>
          <a:ea typeface="+mn-ea"/>
          <a:cs typeface="Arial" panose="020B0604020202020204" pitchFamily="34" charset="0"/>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FB72E2-C0B6-C87F-A10E-1255FBCAA0E1}"/>
            </a:ext>
          </a:extLst>
        </p:cNvPr>
        <p:cNvGrpSpPr/>
        <p:nvPr/>
      </p:nvGrpSpPr>
      <p:grpSpPr>
        <a:xfrm>
          <a:off x="0" y="0"/>
          <a:ext cx="0" cy="0"/>
          <a:chOff x="0" y="0"/>
          <a:chExt cx="0" cy="0"/>
        </a:xfrm>
      </p:grpSpPr>
      <p:sp>
        <p:nvSpPr>
          <p:cNvPr id="6" name="Titel 1">
            <a:extLst>
              <a:ext uri="{FF2B5EF4-FFF2-40B4-BE49-F238E27FC236}">
                <a16:creationId xmlns:a16="http://schemas.microsoft.com/office/drawing/2014/main" id="{81557524-61C5-8656-EF91-41C5BE964029}"/>
              </a:ext>
            </a:extLst>
          </p:cNvPr>
          <p:cNvSpPr txBox="1">
            <a:spLocks/>
          </p:cNvSpPr>
          <p:nvPr/>
        </p:nvSpPr>
        <p:spPr>
          <a:xfrm>
            <a:off x="581192" y="380101"/>
            <a:ext cx="11029616" cy="610740"/>
          </a:xfrm>
          <a:prstGeom prst="rect">
            <a:avLst/>
          </a:prstGeom>
        </p:spPr>
        <p:txBody>
          <a:bodyPr vert="horz" lIns="91440" tIns="45720" rIns="91440" bIns="45720" rtlCol="0" anchor="b">
            <a:normAutofit/>
          </a:bodyPr>
          <a:lstStyle>
            <a:lvl1pPr algn="l" defTabSz="457200" rtl="0" eaLnBrk="1" latinLnBrk="0" hangingPunct="1">
              <a:lnSpc>
                <a:spcPct val="100000"/>
              </a:lnSpc>
              <a:spcBef>
                <a:spcPct val="0"/>
              </a:spcBef>
              <a:buNone/>
              <a:defRPr sz="3200" b="1" kern="1200" cap="all">
                <a:solidFill>
                  <a:schemeClr val="tx1">
                    <a:lumMod val="75000"/>
                    <a:lumOff val="2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fontAlgn="auto">
              <a:spcAft>
                <a:spcPts val="0"/>
              </a:spcAft>
            </a:pPr>
            <a:r>
              <a:rPr lang="de-DE" dirty="0"/>
              <a:t>Henning </a:t>
            </a:r>
            <a:r>
              <a:rPr lang="de-DE" dirty="0" err="1"/>
              <a:t>Hanebutt</a:t>
            </a:r>
            <a:endParaRPr lang="de-DE" dirty="0"/>
          </a:p>
        </p:txBody>
      </p:sp>
      <p:sp>
        <p:nvSpPr>
          <p:cNvPr id="2" name="Textfeld 1">
            <a:extLst>
              <a:ext uri="{FF2B5EF4-FFF2-40B4-BE49-F238E27FC236}">
                <a16:creationId xmlns:a16="http://schemas.microsoft.com/office/drawing/2014/main" id="{2ABC86AC-17C9-55F5-A9BB-21AC84CFD21B}"/>
              </a:ext>
            </a:extLst>
          </p:cNvPr>
          <p:cNvSpPr txBox="1"/>
          <p:nvPr/>
        </p:nvSpPr>
        <p:spPr>
          <a:xfrm>
            <a:off x="5252049" y="1575212"/>
            <a:ext cx="6358759" cy="4185761"/>
          </a:xfrm>
          <a:prstGeom prst="rect">
            <a:avLst/>
          </a:prstGeom>
          <a:noFill/>
        </p:spPr>
        <p:txBody>
          <a:bodyPr wrap="square">
            <a:spAutoFit/>
          </a:bodyPr>
          <a:lstStyle/>
          <a:p>
            <a:pPr algn="r"/>
            <a:r>
              <a:rPr lang="de-DE" sz="1400" dirty="0"/>
              <a:t> </a:t>
            </a:r>
          </a:p>
          <a:p>
            <a:pPr algn="r"/>
            <a:r>
              <a:rPr lang="de-DE" sz="1400" dirty="0"/>
              <a:t>52 Jahre alt, Dachdeckermeister seit 1995, führt den Familienbetrieb gemeinsam mit seinem Sohn Heiner in dritter bzw. vierter Generation. </a:t>
            </a:r>
          </a:p>
          <a:p>
            <a:pPr algn="r"/>
            <a:r>
              <a:rPr lang="de-DE" sz="1400" dirty="0"/>
              <a:t> </a:t>
            </a:r>
          </a:p>
          <a:p>
            <a:pPr algn="r"/>
            <a:r>
              <a:rPr lang="de-DE" sz="1400" dirty="0"/>
              <a:t>Gemäß der eigenen Vision „</a:t>
            </a:r>
            <a:r>
              <a:rPr lang="de-DE" sz="1400" b="1" dirty="0"/>
              <a:t>Wir gestalten die Zukunft des Handwerks</a:t>
            </a:r>
            <a:r>
              <a:rPr lang="de-DE" sz="1400" dirty="0"/>
              <a:t>“, hat er den Betrieb 1998 –seit der Übernahme von seinem Vater – zu einem der größten deutschen Handwerksunternehmen mit mehr als 500 Mitarbeitenden an 10 Standorten in ganz Deutschland ausgebaut. Gemeinsam mit dem Team aus Dachdeckern, Zimmerern und Planern verfolgt er das Ziel, das bundesweite Netzwerk von 14 Niederlassungen weiter auszubauen, um für Kunden in kürzester Zeit erreichbar zu sein. </a:t>
            </a:r>
            <a:br>
              <a:rPr lang="de-DE" sz="1400" dirty="0"/>
            </a:br>
            <a:br>
              <a:rPr lang="de-DE" sz="1400" dirty="0"/>
            </a:br>
            <a:r>
              <a:rPr lang="de-DE" sz="1400" dirty="0"/>
              <a:t>In den letzten 25 Jahren hat er gemeinsam mit seinem Sohn Heiner das Leistungsspektrum des Unternehmens stetig erweitert und zählt heute auch eine Fertighausfirma für Einfamilienhäuser, und eine Metallbaufirma zum Portfolio der </a:t>
            </a:r>
            <a:r>
              <a:rPr lang="de-DE" sz="1400" dirty="0" err="1"/>
              <a:t>Hanebutt</a:t>
            </a:r>
            <a:r>
              <a:rPr lang="de-DE" sz="1400" dirty="0"/>
              <a:t> Unternehmensgruppe. Um die Zukunft des Handwerks zu sichern hat Henning </a:t>
            </a:r>
            <a:r>
              <a:rPr lang="de-DE" sz="1400" b="1" i="1" dirty="0"/>
              <a:t>Tragwerk</a:t>
            </a:r>
            <a:r>
              <a:rPr lang="de-DE" sz="1400" i="1" dirty="0"/>
              <a:t> </a:t>
            </a:r>
            <a:r>
              <a:rPr lang="de-DE" sz="1400" dirty="0"/>
              <a:t>gegründet. Mit dem Programm unterstützt </a:t>
            </a:r>
            <a:r>
              <a:rPr lang="de-DE" sz="1400" dirty="0" err="1"/>
              <a:t>Hanebutt</a:t>
            </a:r>
            <a:r>
              <a:rPr lang="de-DE" sz="1400" dirty="0"/>
              <a:t> Auszubildende im Betrieb und bringt in der Region Neustadt/ Hannover auch in Schulen das Thema Handwerk auf die Agenda. </a:t>
            </a:r>
          </a:p>
        </p:txBody>
      </p:sp>
      <p:pic>
        <p:nvPicPr>
          <p:cNvPr id="12" name="Inhaltsplatzhalter 11" descr="Ein Bild, das Person, Kleidung, Menschliches Gesicht, Mann enthält.&#10;&#10;Automatisch generierte Beschreibung">
            <a:extLst>
              <a:ext uri="{FF2B5EF4-FFF2-40B4-BE49-F238E27FC236}">
                <a16:creationId xmlns:a16="http://schemas.microsoft.com/office/drawing/2014/main" id="{D820E744-2076-DBAE-19D6-CCD1A3E19707}"/>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1" y="0"/>
            <a:ext cx="4603531" cy="6905298"/>
          </a:xfrm>
        </p:spPr>
      </p:pic>
    </p:spTree>
    <p:extLst>
      <p:ext uri="{BB962C8B-B14F-4D97-AF65-F5344CB8AC3E}">
        <p14:creationId xmlns:p14="http://schemas.microsoft.com/office/powerpoint/2010/main" val="18130988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FE03D7-5B94-7CF4-F4BB-B902113E1A14}"/>
            </a:ext>
          </a:extLst>
        </p:cNvPr>
        <p:cNvGrpSpPr/>
        <p:nvPr/>
      </p:nvGrpSpPr>
      <p:grpSpPr>
        <a:xfrm>
          <a:off x="0" y="0"/>
          <a:ext cx="0" cy="0"/>
          <a:chOff x="0" y="0"/>
          <a:chExt cx="0" cy="0"/>
        </a:xfrm>
      </p:grpSpPr>
      <p:sp>
        <p:nvSpPr>
          <p:cNvPr id="6" name="Titel 1">
            <a:extLst>
              <a:ext uri="{FF2B5EF4-FFF2-40B4-BE49-F238E27FC236}">
                <a16:creationId xmlns:a16="http://schemas.microsoft.com/office/drawing/2014/main" id="{262A58DE-C1C6-F91E-C0FD-E93B26B48112}"/>
              </a:ext>
            </a:extLst>
          </p:cNvPr>
          <p:cNvSpPr txBox="1">
            <a:spLocks/>
          </p:cNvSpPr>
          <p:nvPr/>
        </p:nvSpPr>
        <p:spPr>
          <a:xfrm>
            <a:off x="581192" y="380101"/>
            <a:ext cx="11029616" cy="610740"/>
          </a:xfrm>
          <a:prstGeom prst="rect">
            <a:avLst/>
          </a:prstGeom>
        </p:spPr>
        <p:txBody>
          <a:bodyPr vert="horz" lIns="91440" tIns="45720" rIns="91440" bIns="45720" rtlCol="0" anchor="b">
            <a:normAutofit/>
          </a:bodyPr>
          <a:lstStyle>
            <a:lvl1pPr algn="l" defTabSz="457200" rtl="0" eaLnBrk="1" latinLnBrk="0" hangingPunct="1">
              <a:lnSpc>
                <a:spcPct val="100000"/>
              </a:lnSpc>
              <a:spcBef>
                <a:spcPct val="0"/>
              </a:spcBef>
              <a:buNone/>
              <a:defRPr sz="3200" b="1" kern="1200" cap="all">
                <a:solidFill>
                  <a:schemeClr val="tx1">
                    <a:lumMod val="75000"/>
                    <a:lumOff val="2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fontAlgn="auto">
              <a:spcAft>
                <a:spcPts val="0"/>
              </a:spcAft>
            </a:pPr>
            <a:r>
              <a:rPr lang="de-DE" dirty="0"/>
              <a:t>Heiner </a:t>
            </a:r>
            <a:r>
              <a:rPr lang="de-DE" dirty="0" err="1"/>
              <a:t>Hanebutt</a:t>
            </a:r>
            <a:endParaRPr lang="de-DE" dirty="0"/>
          </a:p>
        </p:txBody>
      </p:sp>
      <p:sp>
        <p:nvSpPr>
          <p:cNvPr id="2" name="Textfeld 1">
            <a:extLst>
              <a:ext uri="{FF2B5EF4-FFF2-40B4-BE49-F238E27FC236}">
                <a16:creationId xmlns:a16="http://schemas.microsoft.com/office/drawing/2014/main" id="{8C799875-BEEC-DE8A-2F3E-8C9B92598D76}"/>
              </a:ext>
            </a:extLst>
          </p:cNvPr>
          <p:cNvSpPr txBox="1"/>
          <p:nvPr/>
        </p:nvSpPr>
        <p:spPr>
          <a:xfrm>
            <a:off x="5252049" y="1575212"/>
            <a:ext cx="6358759" cy="4401205"/>
          </a:xfrm>
          <a:prstGeom prst="rect">
            <a:avLst/>
          </a:prstGeom>
          <a:noFill/>
        </p:spPr>
        <p:txBody>
          <a:bodyPr wrap="square">
            <a:spAutoFit/>
          </a:bodyPr>
          <a:lstStyle/>
          <a:p>
            <a:pPr algn="r"/>
            <a:r>
              <a:rPr lang="de-DE" sz="1400" dirty="0"/>
              <a:t>30 Jahre alt, ist seit 2010 Teil des Unternehmens und seit 2015 Dachdeckermeister. Er verantwortet gemeinsam mit seinem Vater Henning</a:t>
            </a:r>
          </a:p>
          <a:p>
            <a:pPr algn="r"/>
            <a:r>
              <a:rPr lang="de-DE" sz="1400" dirty="0"/>
              <a:t>die Entwicklung der Hanebutt Gruppe.  </a:t>
            </a:r>
          </a:p>
          <a:p>
            <a:pPr algn="r"/>
            <a:r>
              <a:rPr lang="de-DE" sz="1400" dirty="0"/>
              <a:t> </a:t>
            </a:r>
          </a:p>
          <a:p>
            <a:pPr algn="r"/>
            <a:r>
              <a:rPr lang="de-DE" sz="1400" dirty="0"/>
              <a:t>Seit dem 1. Januar 2024 leitet er eigenverantwortlich den Hauptstandort der Hanebutt Gruppe in Neustadt. Neben seiner fachlichen Expertise als Dachdeckermeister ist er für die Planung und Kalkulation von Großprojekten der Gruppe verantwortlich. Seit 2016 engagiert er sich als Mitglied der 100 Top Dachdecker. Der Zusammenschluss vereint qualifizierte und besonders engagierte Betriebe aus allen Teilen des Landes. Seit 2023 ist er dort Strategiemitglied.</a:t>
            </a:r>
          </a:p>
          <a:p>
            <a:pPr algn="r"/>
            <a:r>
              <a:rPr lang="de-DE" sz="1400" dirty="0"/>
              <a:t>Mit Weiterbildungen wie TCL Management untermauert er seinen modernen Führungsstil.</a:t>
            </a:r>
          </a:p>
          <a:p>
            <a:pPr algn="r"/>
            <a:r>
              <a:rPr lang="de-DE" sz="1400" dirty="0"/>
              <a:t> </a:t>
            </a:r>
          </a:p>
          <a:p>
            <a:pPr algn="r"/>
            <a:r>
              <a:rPr lang="de-DE" sz="1400" dirty="0"/>
              <a:t>Heiner ist ebenfalls Mitglied im </a:t>
            </a:r>
            <a:r>
              <a:rPr lang="de-DE" sz="1400" dirty="0" err="1"/>
              <a:t>Wolfin</a:t>
            </a:r>
            <a:r>
              <a:rPr lang="de-DE" sz="1400" dirty="0"/>
              <a:t> Beirat, einer Marke für Dach- und Dichtungsbahnen aus Kunststoff.  </a:t>
            </a:r>
          </a:p>
          <a:p>
            <a:pPr algn="r"/>
            <a:r>
              <a:rPr lang="de-DE" sz="1400" dirty="0"/>
              <a:t> </a:t>
            </a:r>
          </a:p>
          <a:p>
            <a:pPr algn="r"/>
            <a:r>
              <a:rPr lang="de-DE" sz="1400" dirty="0"/>
              <a:t>Um die Innovation im eigenen Unternehmen und der Baubranche voranzutreiben beteiligte sich die Hanebutt Gruppe unter der Leitung von Heiner als Gesellschafter an der wir </a:t>
            </a:r>
            <a:r>
              <a:rPr lang="de-DE" sz="1400" dirty="0" err="1"/>
              <a:t>bauen.digital</a:t>
            </a:r>
            <a:r>
              <a:rPr lang="de-DE" sz="1400" dirty="0"/>
              <a:t>. Das im Rheinland </a:t>
            </a:r>
            <a:r>
              <a:rPr lang="de-DE" sz="1400" dirty="0" err="1"/>
              <a:t>ansässige</a:t>
            </a:r>
            <a:r>
              <a:rPr lang="de-DE" sz="1400" dirty="0"/>
              <a:t> </a:t>
            </a:r>
            <a:r>
              <a:rPr lang="de-DE" sz="1400" dirty="0" err="1"/>
              <a:t>ConTech</a:t>
            </a:r>
            <a:r>
              <a:rPr lang="de-DE" sz="1400" dirty="0"/>
              <a:t>-Start-up bietet eine </a:t>
            </a:r>
            <a:r>
              <a:rPr lang="de-DE" sz="1400" dirty="0" err="1"/>
              <a:t>gewerkeübergreifende</a:t>
            </a:r>
            <a:r>
              <a:rPr lang="de-DE" sz="1400" dirty="0"/>
              <a:t> Plattform zur digitalen Baudokumentation. </a:t>
            </a:r>
          </a:p>
        </p:txBody>
      </p:sp>
      <p:pic>
        <p:nvPicPr>
          <p:cNvPr id="4" name="Grafik 3" descr="Ein Bild, das Person, Kleidung, Menschliches Gesicht, Mann enthält.&#10;&#10;Automatisch generierte Beschreibung">
            <a:extLst>
              <a:ext uri="{FF2B5EF4-FFF2-40B4-BE49-F238E27FC236}">
                <a16:creationId xmlns:a16="http://schemas.microsoft.com/office/drawing/2014/main" id="{90E4EFB5-8A2E-EB99-50A3-DCCACF9882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4572000" cy="6858000"/>
          </a:xfrm>
          <a:prstGeom prst="rect">
            <a:avLst/>
          </a:prstGeom>
        </p:spPr>
      </p:pic>
    </p:spTree>
    <p:extLst>
      <p:ext uri="{BB962C8B-B14F-4D97-AF65-F5344CB8AC3E}">
        <p14:creationId xmlns:p14="http://schemas.microsoft.com/office/powerpoint/2010/main" val="6850033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46D317-A387-0F0A-092A-033ED3B0B783}"/>
            </a:ext>
          </a:extLst>
        </p:cNvPr>
        <p:cNvGrpSpPr/>
        <p:nvPr/>
      </p:nvGrpSpPr>
      <p:grpSpPr>
        <a:xfrm>
          <a:off x="0" y="0"/>
          <a:ext cx="0" cy="0"/>
          <a:chOff x="0" y="0"/>
          <a:chExt cx="0" cy="0"/>
        </a:xfrm>
      </p:grpSpPr>
      <p:sp>
        <p:nvSpPr>
          <p:cNvPr id="6" name="Titel 1">
            <a:extLst>
              <a:ext uri="{FF2B5EF4-FFF2-40B4-BE49-F238E27FC236}">
                <a16:creationId xmlns:a16="http://schemas.microsoft.com/office/drawing/2014/main" id="{D728C1B3-BD05-8B44-BEE9-C4034C7B2FD6}"/>
              </a:ext>
            </a:extLst>
          </p:cNvPr>
          <p:cNvSpPr txBox="1">
            <a:spLocks/>
          </p:cNvSpPr>
          <p:nvPr/>
        </p:nvSpPr>
        <p:spPr>
          <a:xfrm>
            <a:off x="581192" y="380101"/>
            <a:ext cx="11029616" cy="610740"/>
          </a:xfrm>
          <a:prstGeom prst="rect">
            <a:avLst/>
          </a:prstGeom>
        </p:spPr>
        <p:txBody>
          <a:bodyPr vert="horz" lIns="91440" tIns="45720" rIns="91440" bIns="45720" rtlCol="0" anchor="b">
            <a:normAutofit/>
          </a:bodyPr>
          <a:lstStyle>
            <a:lvl1pPr algn="l" defTabSz="457200" rtl="0" eaLnBrk="1" latinLnBrk="0" hangingPunct="1">
              <a:lnSpc>
                <a:spcPct val="100000"/>
              </a:lnSpc>
              <a:spcBef>
                <a:spcPct val="0"/>
              </a:spcBef>
              <a:buNone/>
              <a:defRPr sz="3200" b="1" kern="1200" cap="all">
                <a:solidFill>
                  <a:schemeClr val="tx1">
                    <a:lumMod val="75000"/>
                    <a:lumOff val="25000"/>
                  </a:schemeClr>
                </a:solidFill>
                <a:latin typeface="Calibri" panose="020F0502020204030204" pitchFamily="34" charset="0"/>
                <a:ea typeface="+mj-ea"/>
                <a:cs typeface="Calibri" panose="020F050202020403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fontAlgn="auto">
              <a:spcAft>
                <a:spcPts val="0"/>
              </a:spcAft>
            </a:pPr>
            <a:r>
              <a:rPr lang="de-DE" dirty="0"/>
              <a:t>Die </a:t>
            </a:r>
            <a:r>
              <a:rPr lang="de-DE" dirty="0" err="1"/>
              <a:t>Hanebutt</a:t>
            </a:r>
            <a:r>
              <a:rPr lang="de-DE" dirty="0"/>
              <a:t> Gruppe</a:t>
            </a:r>
          </a:p>
        </p:txBody>
      </p:sp>
      <p:sp>
        <p:nvSpPr>
          <p:cNvPr id="2" name="Textfeld 1">
            <a:extLst>
              <a:ext uri="{FF2B5EF4-FFF2-40B4-BE49-F238E27FC236}">
                <a16:creationId xmlns:a16="http://schemas.microsoft.com/office/drawing/2014/main" id="{7D55DA54-A48C-E416-2C5B-312D78615D5A}"/>
              </a:ext>
            </a:extLst>
          </p:cNvPr>
          <p:cNvSpPr txBox="1"/>
          <p:nvPr/>
        </p:nvSpPr>
        <p:spPr>
          <a:xfrm>
            <a:off x="5507421" y="1217860"/>
            <a:ext cx="6103387" cy="4832092"/>
          </a:xfrm>
          <a:prstGeom prst="rect">
            <a:avLst/>
          </a:prstGeom>
          <a:noFill/>
        </p:spPr>
        <p:txBody>
          <a:bodyPr wrap="square">
            <a:spAutoFit/>
          </a:bodyPr>
          <a:lstStyle/>
          <a:p>
            <a:pPr algn="r"/>
            <a:r>
              <a:rPr lang="de-DE" sz="1400" dirty="0"/>
              <a:t>Die </a:t>
            </a:r>
            <a:r>
              <a:rPr lang="de-DE" sz="1400" dirty="0" err="1"/>
              <a:t>Hanebutt</a:t>
            </a:r>
            <a:r>
              <a:rPr lang="de-DE" sz="1400" dirty="0"/>
              <a:t> Gruppe ist ein in vierter Generation von Henning und Heiner </a:t>
            </a:r>
            <a:r>
              <a:rPr lang="de-DE" sz="1400" dirty="0" err="1"/>
              <a:t>Hanebutt</a:t>
            </a:r>
            <a:r>
              <a:rPr lang="de-DE" sz="1400" dirty="0"/>
              <a:t> familiengeführtes Dachdeckerunternehmen mit über </a:t>
            </a:r>
            <a:r>
              <a:rPr lang="de-DE" sz="1400" b="1" dirty="0"/>
              <a:t>90 Jahren Erfahrung</a:t>
            </a:r>
            <a:r>
              <a:rPr lang="de-DE" sz="1400" dirty="0"/>
              <a:t>. Das Unternehmen zählt mehr </a:t>
            </a:r>
            <a:r>
              <a:rPr lang="de-DE" sz="1400" b="1" dirty="0"/>
              <a:t>als 500 Mitarbeiter</a:t>
            </a:r>
            <a:r>
              <a:rPr lang="de-DE" sz="1400" dirty="0"/>
              <a:t>, verteilt auf </a:t>
            </a:r>
            <a:r>
              <a:rPr lang="de-DE" sz="1400" b="1" dirty="0"/>
              <a:t>14 Unternehmen und 9 Gewerke an 10 Standorten</a:t>
            </a:r>
            <a:r>
              <a:rPr lang="de-DE" sz="1400" dirty="0"/>
              <a:t>. </a:t>
            </a:r>
            <a:r>
              <a:rPr lang="de-DE" sz="1400" dirty="0" err="1"/>
              <a:t>Hanebutt</a:t>
            </a:r>
            <a:r>
              <a:rPr lang="de-DE" sz="1400" dirty="0"/>
              <a:t> ist deutschlandweit der führende Anbieter für sämtliche Arbeiten rund um die Themen Dach und Fassade, mit Großprojekten in ganz Europa. Neben dem Hauptstandort in Neustadt am Rübenberge nahe Hannover, befinden sich weitere Standorte in Berlin, Hamburg, Kiel und Herbolzheim bei Freiburg. </a:t>
            </a:r>
          </a:p>
          <a:p>
            <a:pPr algn="r"/>
            <a:endParaRPr lang="de-DE" sz="1400" dirty="0"/>
          </a:p>
          <a:p>
            <a:pPr algn="r"/>
            <a:r>
              <a:rPr lang="de-DE" sz="1400" dirty="0"/>
              <a:t>Gemeinsam mit einem Team aus Dachdeckern, Zimmerern und Planern verfolgt das Unternehmen das Ziel, das bundesweite Netzwerk von 14 Niederlassungen weiter auszubauen, um für Kunden in kürzester Zeit erreichbar zu sein. In den letzten 25 Jahren wurde das Leistungsspektrum des Unternehmens stetig erweitert. Heute zählt auch eine Manufaktur für Holzbau und individuelle Architektenhäuser sowie eine Metallbaufirma zum Portfolio.</a:t>
            </a:r>
          </a:p>
          <a:p>
            <a:pPr algn="r"/>
            <a:r>
              <a:rPr lang="de-DE" sz="1400" dirty="0"/>
              <a:t> </a:t>
            </a:r>
          </a:p>
          <a:p>
            <a:pPr algn="r"/>
            <a:r>
              <a:rPr lang="de-DE" sz="1400" dirty="0"/>
              <a:t>Um die Zukunft des Handwerks zu sichern, betreibt </a:t>
            </a:r>
            <a:r>
              <a:rPr lang="de-DE" sz="1400" dirty="0" err="1"/>
              <a:t>Hanebutt</a:t>
            </a:r>
            <a:r>
              <a:rPr lang="de-DE" sz="1400" dirty="0"/>
              <a:t> mit </a:t>
            </a:r>
            <a:r>
              <a:rPr lang="de-DE" sz="1400" b="1" i="1" dirty="0"/>
              <a:t>Tragwerk</a:t>
            </a:r>
            <a:r>
              <a:rPr lang="de-DE" sz="1400" dirty="0"/>
              <a:t> – einem Programm für die fachliche Bildung in Schulen seit 2024 auch ein eigenes Institut zur Aus- und Weiterbildung. Seit 2023 ist die Hanebutt-Gruppe als Gesellschafter an der </a:t>
            </a:r>
            <a:r>
              <a:rPr lang="de-DE" sz="1400" b="1" i="1" dirty="0" err="1"/>
              <a:t>wirbauen.digital</a:t>
            </a:r>
            <a:r>
              <a:rPr lang="de-DE" sz="1400" dirty="0"/>
              <a:t>, einem im Rheinland ansässigen </a:t>
            </a:r>
            <a:r>
              <a:rPr lang="de-DE" sz="1400" dirty="0" err="1"/>
              <a:t>ConTech</a:t>
            </a:r>
            <a:r>
              <a:rPr lang="de-DE" sz="1400" dirty="0"/>
              <a:t>-Unternehmen  beteiligt. Das Start-up bietet eine gewerkeübergreifende Plattform zur digitalen Baudokumentation.</a:t>
            </a:r>
          </a:p>
        </p:txBody>
      </p:sp>
      <p:pic>
        <p:nvPicPr>
          <p:cNvPr id="5" name="Grafik 4" descr="Ein Bild, das Kleidung, Person, Mann, Schuhwerk enthält.&#10;&#10;Automatisch generierte Beschreibung">
            <a:extLst>
              <a:ext uri="{FF2B5EF4-FFF2-40B4-BE49-F238E27FC236}">
                <a16:creationId xmlns:a16="http://schemas.microsoft.com/office/drawing/2014/main" id="{11F410E3-5FE3-9DA6-0280-C138F4A22894}"/>
              </a:ext>
            </a:extLst>
          </p:cNvPr>
          <p:cNvPicPr>
            <a:picLocks noChangeAspect="1"/>
          </p:cNvPicPr>
          <p:nvPr/>
        </p:nvPicPr>
        <p:blipFill rotWithShape="1">
          <a:blip r:embed="rId3">
            <a:extLst>
              <a:ext uri="{28A0092B-C50C-407E-A947-70E740481C1C}">
                <a14:useLocalDpi xmlns:a14="http://schemas.microsoft.com/office/drawing/2010/main" val="0"/>
              </a:ext>
            </a:extLst>
          </a:blip>
          <a:srcRect l="42933" r="12516"/>
          <a:stretch/>
        </p:blipFill>
        <p:spPr>
          <a:xfrm>
            <a:off x="0" y="0"/>
            <a:ext cx="4583113" cy="6858000"/>
          </a:xfrm>
          <a:prstGeom prst="rect">
            <a:avLst/>
          </a:prstGeom>
        </p:spPr>
      </p:pic>
    </p:spTree>
    <p:extLst>
      <p:ext uri="{BB962C8B-B14F-4D97-AF65-F5344CB8AC3E}">
        <p14:creationId xmlns:p14="http://schemas.microsoft.com/office/powerpoint/2010/main" val="1341641008"/>
      </p:ext>
    </p:extLst>
  </p:cSld>
  <p:clrMapOvr>
    <a:masterClrMapping/>
  </p:clrMapOvr>
</p:sld>
</file>

<file path=ppt/theme/theme1.xml><?xml version="1.0" encoding="utf-8"?>
<a:theme xmlns:a="http://schemas.openxmlformats.org/drawingml/2006/main" name="DividendVTI">
  <a:themeElements>
    <a:clrScheme name="Benutzerdefiniert 1">
      <a:dk1>
        <a:sysClr val="windowText" lastClr="000000"/>
      </a:dk1>
      <a:lt1>
        <a:sysClr val="window" lastClr="FFFFFF"/>
      </a:lt1>
      <a:dk2>
        <a:srgbClr val="2A5099"/>
      </a:dk2>
      <a:lt2>
        <a:srgbClr val="DFE3E5"/>
      </a:lt2>
      <a:accent1>
        <a:srgbClr val="D8D8D8"/>
      </a:accent1>
      <a:accent2>
        <a:srgbClr val="2683C6"/>
      </a:accent2>
      <a:accent3>
        <a:srgbClr val="A5A5A5"/>
      </a:accent3>
      <a:accent4>
        <a:srgbClr val="65747C"/>
      </a:accent4>
      <a:accent5>
        <a:srgbClr val="75B5E4"/>
      </a:accent5>
      <a:accent6>
        <a:srgbClr val="595959"/>
      </a:accent6>
      <a:hlink>
        <a:srgbClr val="F47914"/>
      </a:hlink>
      <a:folHlink>
        <a:srgbClr val="7F7F7F"/>
      </a:folHlink>
    </a:clrScheme>
    <a:fontScheme name="Calibri">
      <a:maj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Office_41798788_TF33552983" id="{576DBA50-8B91-4A4D-83D9-7E9D2BF5E738}" vid="{40B35DA9-BDA0-45AF-A640-2DB6EA94DA72}"/>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578</Words>
  <Application>Microsoft Office PowerPoint</Application>
  <PresentationFormat>Breitbild</PresentationFormat>
  <Paragraphs>24</Paragraphs>
  <Slides>3</Slides>
  <Notes>3</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3</vt:i4>
      </vt:variant>
    </vt:vector>
  </HeadingPairs>
  <TitlesOfParts>
    <vt:vector size="7" baseType="lpstr">
      <vt:lpstr>Arial</vt:lpstr>
      <vt:lpstr>Calibri</vt:lpstr>
      <vt:lpstr>Wingdings 2</vt:lpstr>
      <vt:lpstr>DividendVTI</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Sebastian Kehres</dc:creator>
  <cp:lastModifiedBy>Nina Wilhelms</cp:lastModifiedBy>
  <cp:revision>4</cp:revision>
  <cp:lastPrinted>2022-03-29T13:30:04Z</cp:lastPrinted>
  <dcterms:created xsi:type="dcterms:W3CDTF">2019-10-17T13:07:19Z</dcterms:created>
  <dcterms:modified xsi:type="dcterms:W3CDTF">2024-03-01T07:10:42Z</dcterms:modified>
</cp:coreProperties>
</file>